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C1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7C071-B2A7-4C21-BD83-92C2A431CB36}" v="10" dt="2024-04-22T07:07:59.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53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Kumar Pabbathi" userId="6143dca0df8dc5f7" providerId="LiveId" clId="{08E7C071-B2A7-4C21-BD83-92C2A431CB36}"/>
    <pc:docChg chg="custSel modSld">
      <pc:chgData name="Naveen Kumar Pabbathi" userId="6143dca0df8dc5f7" providerId="LiveId" clId="{08E7C071-B2A7-4C21-BD83-92C2A431CB36}" dt="2024-04-22T07:07:59.023" v="208"/>
      <pc:docMkLst>
        <pc:docMk/>
      </pc:docMkLst>
      <pc:sldChg chg="addSp delSp modSp mod delAnim modAnim">
        <pc:chgData name="Naveen Kumar Pabbathi" userId="6143dca0df8dc5f7" providerId="LiveId" clId="{08E7C071-B2A7-4C21-BD83-92C2A431CB36}" dt="2024-04-22T07:07:59.023" v="208"/>
        <pc:sldMkLst>
          <pc:docMk/>
          <pc:sldMk cId="2320405479" sldId="301"/>
        </pc:sldMkLst>
        <pc:spChg chg="add del mod">
          <ac:chgData name="Naveen Kumar Pabbathi" userId="6143dca0df8dc5f7" providerId="LiveId" clId="{08E7C071-B2A7-4C21-BD83-92C2A431CB36}" dt="2024-04-22T06:54:29.480" v="48" actId="478"/>
          <ac:spMkLst>
            <pc:docMk/>
            <pc:sldMk cId="2320405479" sldId="301"/>
            <ac:spMk id="13" creationId="{597C76A3-3E87-BD38-DE52-A35F3C5AEDFE}"/>
          </ac:spMkLst>
        </pc:spChg>
        <pc:spChg chg="add del mod">
          <ac:chgData name="Naveen Kumar Pabbathi" userId="6143dca0df8dc5f7" providerId="LiveId" clId="{08E7C071-B2A7-4C21-BD83-92C2A431CB36}" dt="2024-04-22T07:07:22.424" v="203" actId="478"/>
          <ac:spMkLst>
            <pc:docMk/>
            <pc:sldMk cId="2320405479" sldId="301"/>
            <ac:spMk id="15" creationId="{AA825EAD-B9CD-6E52-2DAA-06397A34C2C2}"/>
          </ac:spMkLst>
        </pc:spChg>
        <pc:spChg chg="add mod">
          <ac:chgData name="Naveen Kumar Pabbathi" userId="6143dca0df8dc5f7" providerId="LiveId" clId="{08E7C071-B2A7-4C21-BD83-92C2A431CB36}" dt="2024-04-22T07:07:43.391" v="205" actId="1076"/>
          <ac:spMkLst>
            <pc:docMk/>
            <pc:sldMk cId="2320405479" sldId="301"/>
            <ac:spMk id="17" creationId="{4749BB1C-972E-B41E-1E26-9D80B8768E31}"/>
          </ac:spMkLst>
        </pc:spChg>
        <pc:grpChg chg="del">
          <ac:chgData name="Naveen Kumar Pabbathi" userId="6143dca0df8dc5f7" providerId="LiveId" clId="{08E7C071-B2A7-4C21-BD83-92C2A431CB36}" dt="2024-04-22T06:49:40.989" v="0" actId="478"/>
          <ac:grpSpMkLst>
            <pc:docMk/>
            <pc:sldMk cId="2320405479" sldId="301"/>
            <ac:grpSpMk id="11" creationId="{D921E438-D3A5-D7DD-7AD6-2E90C7580E6D}"/>
          </ac:grpSpMkLst>
        </pc:grpChg>
        <pc:graphicFrameChg chg="add del mod modGraphic">
          <ac:chgData name="Naveen Kumar Pabbathi" userId="6143dca0df8dc5f7" providerId="LiveId" clId="{08E7C071-B2A7-4C21-BD83-92C2A431CB36}" dt="2024-04-22T07:03:35.169" v="78" actId="478"/>
          <ac:graphicFrameMkLst>
            <pc:docMk/>
            <pc:sldMk cId="2320405479" sldId="301"/>
            <ac:graphicFrameMk id="14" creationId="{D8BAD9E8-3CBA-9313-869B-6C807EE431CE}"/>
          </ac:graphicFrameMkLst>
        </pc:graphicFrameChg>
        <pc:graphicFrameChg chg="add mod modGraphic">
          <ac:chgData name="Naveen Kumar Pabbathi" userId="6143dca0df8dc5f7" providerId="LiveId" clId="{08E7C071-B2A7-4C21-BD83-92C2A431CB36}" dt="2024-04-22T07:07:51.529" v="207"/>
          <ac:graphicFrameMkLst>
            <pc:docMk/>
            <pc:sldMk cId="2320405479" sldId="301"/>
            <ac:graphicFrameMk id="16" creationId="{244D5217-43A4-E2E9-9DF5-DD6743458582}"/>
          </ac:graphicFrameMkLst>
        </pc:graphicFrameChg>
        <pc:picChg chg="add del mod">
          <ac:chgData name="Naveen Kumar Pabbathi" userId="6143dca0df8dc5f7" providerId="LiveId" clId="{08E7C071-B2A7-4C21-BD83-92C2A431CB36}" dt="2024-04-22T06:54:33.823" v="49" actId="478"/>
          <ac:picMkLst>
            <pc:docMk/>
            <pc:sldMk cId="2320405479" sldId="301"/>
            <ac:picMk id="12" creationId="{B568DC4C-8E3C-EE06-3155-85825E6A0EB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42C1-AA75-9E3C-5CFB-7A9008CAC4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F6562BB-4083-2610-E56E-91BB94E521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CB93733-0189-48FB-E5AF-6C390729A143}"/>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5" name="Footer Placeholder 4">
            <a:extLst>
              <a:ext uri="{FF2B5EF4-FFF2-40B4-BE49-F238E27FC236}">
                <a16:creationId xmlns:a16="http://schemas.microsoft.com/office/drawing/2014/main" id="{2954B188-7951-46F2-47D5-B04DC07054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6B7379-C31D-D161-4FD9-FF09D36B3943}"/>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114935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04615-5AB6-0DBC-D648-0EF2481E7A9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37B6EB-6E2D-7958-5AA1-872A4672F2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C749185-A846-2723-1583-2C58816464F9}"/>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5" name="Footer Placeholder 4">
            <a:extLst>
              <a:ext uri="{FF2B5EF4-FFF2-40B4-BE49-F238E27FC236}">
                <a16:creationId xmlns:a16="http://schemas.microsoft.com/office/drawing/2014/main" id="{AF4D2A6E-8FD0-FDF4-198D-FF29E58756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4109655-B24F-4EC8-5FBA-3F7D307D375A}"/>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1072858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DB7A9F-DD9C-D47A-32AC-59BB997D2E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0549F0D-719B-EBEC-B59F-398B32ED0B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068ADC7-2CD2-AAD0-3BF5-CA26E082D4F9}"/>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5" name="Footer Placeholder 4">
            <a:extLst>
              <a:ext uri="{FF2B5EF4-FFF2-40B4-BE49-F238E27FC236}">
                <a16:creationId xmlns:a16="http://schemas.microsoft.com/office/drawing/2014/main" id="{AE6D4444-7673-FAC3-720A-D6C02C0D243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A32A3D4-EE0C-BCD0-2F63-37D4FFB8F328}"/>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255634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BFF12-3F5C-B800-B5D7-A2AABDB2EBF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EE7A3AC-A9EB-6C9A-B7E0-B7596348299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9630D3-83EE-4805-935C-0877AEFDF43F}"/>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5" name="Footer Placeholder 4">
            <a:extLst>
              <a:ext uri="{FF2B5EF4-FFF2-40B4-BE49-F238E27FC236}">
                <a16:creationId xmlns:a16="http://schemas.microsoft.com/office/drawing/2014/main" id="{408AEA76-950E-CA0A-F97D-3FE11793E0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142F4B-27A1-C290-B753-A71C4F44AEFA}"/>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1521716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A146-DCD2-2B83-02A7-D41A76B715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7C68D36-4712-348F-EE1E-0EDC62487A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A7D60F-16D7-EEF8-D046-64B51EFBB90E}"/>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5" name="Footer Placeholder 4">
            <a:extLst>
              <a:ext uri="{FF2B5EF4-FFF2-40B4-BE49-F238E27FC236}">
                <a16:creationId xmlns:a16="http://schemas.microsoft.com/office/drawing/2014/main" id="{0E337461-2F33-B5E1-68EC-74DA5A95DE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1576D9-8BEB-141B-D953-FF61F2A6589F}"/>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4110432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98027-B2F6-9A11-57DA-A59168E2C0C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4907563-A8B1-2DF9-F74D-A7A985287A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EE1D49-C6A4-922C-F25C-53D98650A7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9F4F1A-2689-7C5D-F00D-6BF2792515B9}"/>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6" name="Footer Placeholder 5">
            <a:extLst>
              <a:ext uri="{FF2B5EF4-FFF2-40B4-BE49-F238E27FC236}">
                <a16:creationId xmlns:a16="http://schemas.microsoft.com/office/drawing/2014/main" id="{D2A3D8FD-2F41-F4F8-8999-0B8F0274C61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CC95FD-C7FF-0F62-AB3A-D96E248B38CA}"/>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839068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FACAC-776E-A7B0-2564-7DF4E9EDF02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3820D7C-178D-0CE9-55D8-FF66B62B71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A4DD81-0D24-2774-BC89-6EC1E167C8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7E9844F-1BB2-6E05-F9A1-1DC90BF785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2CD137-3C0A-0411-E027-F1B32AC9F6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36D6482-3183-C888-58E5-D13B9C53F214}"/>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8" name="Footer Placeholder 7">
            <a:extLst>
              <a:ext uri="{FF2B5EF4-FFF2-40B4-BE49-F238E27FC236}">
                <a16:creationId xmlns:a16="http://schemas.microsoft.com/office/drawing/2014/main" id="{5FE6B102-0253-F200-E23B-16ADF58CF87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71828D5-05DD-ACD5-F112-17B68C2F373A}"/>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2750836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3F62E-12EA-9C97-EFDD-1331B0BA062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1D833B-8D5C-E09E-B136-037F05370B9A}"/>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4" name="Footer Placeholder 3">
            <a:extLst>
              <a:ext uri="{FF2B5EF4-FFF2-40B4-BE49-F238E27FC236}">
                <a16:creationId xmlns:a16="http://schemas.microsoft.com/office/drawing/2014/main" id="{BF47BD5D-04B1-8459-E4A6-F716391D377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5F405BB-26BB-71E3-BAA1-74704FDB2093}"/>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2622773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D473B1-88BF-1D80-4B47-7AC0E9D42792}"/>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3" name="Footer Placeholder 2">
            <a:extLst>
              <a:ext uri="{FF2B5EF4-FFF2-40B4-BE49-F238E27FC236}">
                <a16:creationId xmlns:a16="http://schemas.microsoft.com/office/drawing/2014/main" id="{79A5D3DA-5588-BBD1-B57A-A9EF41D522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5D9C720-1479-95CA-D0D8-16F081936263}"/>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2209895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57761-8832-4095-86C8-5C54614E33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76E39D5-7A46-DB96-F2B1-E4327D0AE1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7EE3E33-3608-5C00-DB6A-842A7F37E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D8C318-464E-6991-2F44-C50C9239C19D}"/>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6" name="Footer Placeholder 5">
            <a:extLst>
              <a:ext uri="{FF2B5EF4-FFF2-40B4-BE49-F238E27FC236}">
                <a16:creationId xmlns:a16="http://schemas.microsoft.com/office/drawing/2014/main" id="{3947BC11-D70D-62D2-B41B-C0ADFFC4940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DD0EF6F-5E76-A5A6-A90D-AF10A44C30BC}"/>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3608014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2AF9-C382-A407-BE6B-F3103F8FC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6F98A5F-FE06-A787-ECF9-EC09A1E953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4DEC57A-6902-FB6E-A703-2E876C4790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A4195-E397-E2F9-F948-A94D121E058A}"/>
              </a:ext>
            </a:extLst>
          </p:cNvPr>
          <p:cNvSpPr>
            <a:spLocks noGrp="1"/>
          </p:cNvSpPr>
          <p:nvPr>
            <p:ph type="dt" sz="half" idx="10"/>
          </p:nvPr>
        </p:nvSpPr>
        <p:spPr/>
        <p:txBody>
          <a:bodyPr/>
          <a:lstStyle/>
          <a:p>
            <a:fld id="{3F55BA88-48DC-44A1-9A63-4ECF023A7226}" type="datetimeFigureOut">
              <a:rPr lang="en-IN" smtClean="0"/>
              <a:t>22-04-2024</a:t>
            </a:fld>
            <a:endParaRPr lang="en-IN"/>
          </a:p>
        </p:txBody>
      </p:sp>
      <p:sp>
        <p:nvSpPr>
          <p:cNvPr id="6" name="Footer Placeholder 5">
            <a:extLst>
              <a:ext uri="{FF2B5EF4-FFF2-40B4-BE49-F238E27FC236}">
                <a16:creationId xmlns:a16="http://schemas.microsoft.com/office/drawing/2014/main" id="{B59A50E3-EE3A-6633-838E-C33009F6B1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521455-323F-F83E-EB79-3A3B3C65307E}"/>
              </a:ext>
            </a:extLst>
          </p:cNvPr>
          <p:cNvSpPr>
            <a:spLocks noGrp="1"/>
          </p:cNvSpPr>
          <p:nvPr>
            <p:ph type="sldNum" sz="quarter" idx="12"/>
          </p:nvPr>
        </p:nvSpPr>
        <p:spPr/>
        <p:txBody>
          <a:bodyPr/>
          <a:lstStyle/>
          <a:p>
            <a:fld id="{68303164-CE3A-4A91-A918-5D891A3DF5E3}" type="slidenum">
              <a:rPr lang="en-IN" smtClean="0"/>
              <a:t>‹#›</a:t>
            </a:fld>
            <a:endParaRPr lang="en-IN"/>
          </a:p>
        </p:txBody>
      </p:sp>
    </p:spTree>
    <p:extLst>
      <p:ext uri="{BB962C8B-B14F-4D97-AF65-F5344CB8AC3E}">
        <p14:creationId xmlns:p14="http://schemas.microsoft.com/office/powerpoint/2010/main" val="195508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4C1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AABC08-1476-1BA7-F98E-F6AF620443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4367F71-AC0A-5B00-55AE-784B8426EF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CD2A39-0BFE-579A-34AC-E3BECD57DC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55BA88-48DC-44A1-9A63-4ECF023A7226}" type="datetimeFigureOut">
              <a:rPr lang="en-IN" smtClean="0"/>
              <a:t>22-04-2024</a:t>
            </a:fld>
            <a:endParaRPr lang="en-IN"/>
          </a:p>
        </p:txBody>
      </p:sp>
      <p:sp>
        <p:nvSpPr>
          <p:cNvPr id="5" name="Footer Placeholder 4">
            <a:extLst>
              <a:ext uri="{FF2B5EF4-FFF2-40B4-BE49-F238E27FC236}">
                <a16:creationId xmlns:a16="http://schemas.microsoft.com/office/drawing/2014/main" id="{EBB18BB6-2E12-E6E3-945C-D58543E45D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EC16A1C-CF9D-F234-06E6-569A2BF8F6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303164-CE3A-4A91-A918-5D891A3DF5E3}" type="slidenum">
              <a:rPr lang="en-IN" smtClean="0"/>
              <a:t>‹#›</a:t>
            </a:fld>
            <a:endParaRPr lang="en-IN"/>
          </a:p>
        </p:txBody>
      </p:sp>
    </p:spTree>
    <p:extLst>
      <p:ext uri="{BB962C8B-B14F-4D97-AF65-F5344CB8AC3E}">
        <p14:creationId xmlns:p14="http://schemas.microsoft.com/office/powerpoint/2010/main" val="75716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17/06/relationships/model3d" Target="../media/model3d2.glb"/></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slide" Target="slide9.xml"/><Relationship Id="rId7" Type="http://schemas.openxmlformats.org/officeDocument/2006/relationships/slide" Target="slide37.xml"/><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31.xml"/><Relationship Id="rId5" Type="http://schemas.openxmlformats.org/officeDocument/2006/relationships/slide" Target="slide16.xml"/><Relationship Id="rId10" Type="http://schemas.openxmlformats.org/officeDocument/2006/relationships/slide" Target="slide45.xml"/><Relationship Id="rId4" Type="http://schemas.openxmlformats.org/officeDocument/2006/relationships/slide" Target="slide12.xml"/><Relationship Id="rId9" Type="http://schemas.openxmlformats.org/officeDocument/2006/relationships/slide" Target="slide4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microsoft.com/office/2017/06/relationships/model3d" Target="../media/model3d3.glb"/><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descr="Printed document">
                <a:extLst>
                  <a:ext uri="{FF2B5EF4-FFF2-40B4-BE49-F238E27FC236}">
                    <a16:creationId xmlns:a16="http://schemas.microsoft.com/office/drawing/2014/main" id="{AA9FC893-C21E-0905-A71D-C77533FD75EC}"/>
                  </a:ext>
                </a:extLst>
              </p:cNvPr>
              <p:cNvGraphicFramePr>
                <a:graphicFrameLocks noChangeAspect="1"/>
              </p:cNvGraphicFramePr>
              <p:nvPr>
                <p:extLst>
                  <p:ext uri="{D42A27DB-BD31-4B8C-83A1-F6EECF244321}">
                    <p14:modId xmlns:p14="http://schemas.microsoft.com/office/powerpoint/2010/main" val="1302122776"/>
                  </p:ext>
                </p:extLst>
              </p:nvPr>
            </p:nvGraphicFramePr>
            <p:xfrm>
              <a:off x="3344972" y="344089"/>
              <a:ext cx="1512240" cy="2288179"/>
            </p:xfrm>
            <a:graphic>
              <a:graphicData uri="http://schemas.microsoft.com/office/drawing/2017/model3d">
                <am3d:model3d r:embed="rId2">
                  <am3d:spPr>
                    <a:xfrm>
                      <a:off x="0" y="0"/>
                      <a:ext cx="1512240" cy="2288179"/>
                    </a:xfrm>
                    <a:prstGeom prst="rect">
                      <a:avLst/>
                    </a:prstGeom>
                  </am3d:spPr>
                  <am3d:camera>
                    <am3d:pos x="0" y="0" z="56475043"/>
                    <am3d:up dx="0" dy="36000000" dz="0"/>
                    <am3d:lookAt x="0" y="0" z="0"/>
                    <am3d:perspective fov="2700000"/>
                  </am3d:camera>
                  <am3d:trans>
                    <am3d:meterPerModelUnit n="9805309" d="1000000"/>
                    <am3d:preTrans dx="-1048" dy="-18000000" dz="0"/>
                    <am3d:scale>
                      <am3d:sx n="1000000" d="1000000"/>
                      <am3d:sy n="1000000" d="1000000"/>
                      <am3d:sz n="1000000" d="1000000"/>
                    </am3d:scale>
                    <am3d:rot ax="710117" ay="-1371787" az="-279269"/>
                    <am3d:postTrans dx="0" dy="0" dz="0"/>
                  </am3d:trans>
                  <am3d:raster rName="Office3DRenderer" rVer="16.0.8326">
                    <am3d:blip r:embed="rId3"/>
                  </am3d:raster>
                  <am3d:objViewport viewportSz="27303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rinted document">
                <a:extLst>
                  <a:ext uri="{FF2B5EF4-FFF2-40B4-BE49-F238E27FC236}">
                    <a16:creationId xmlns:a16="http://schemas.microsoft.com/office/drawing/2014/main" id="{AA9FC893-C21E-0905-A71D-C77533FD75EC}"/>
                  </a:ext>
                </a:extLst>
              </p:cNvPr>
              <p:cNvPicPr>
                <a:picLocks noGrp="1" noRot="1" noChangeAspect="1" noMove="1" noResize="1" noEditPoints="1" noAdjustHandles="1" noChangeArrowheads="1" noChangeShapeType="1" noCrop="1"/>
              </p:cNvPicPr>
              <p:nvPr/>
            </p:nvPicPr>
            <p:blipFill>
              <a:blip r:embed="rId3"/>
              <a:stretch>
                <a:fillRect/>
              </a:stretch>
            </p:blipFill>
            <p:spPr>
              <a:xfrm>
                <a:off x="3344972" y="344089"/>
                <a:ext cx="1512240" cy="228817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Magnetic Whiteboard With Markers">
                <a:extLst>
                  <a:ext uri="{FF2B5EF4-FFF2-40B4-BE49-F238E27FC236}">
                    <a16:creationId xmlns:a16="http://schemas.microsoft.com/office/drawing/2014/main" id="{2985A542-47B4-2F67-08AB-9C353EDE7EE5}"/>
                  </a:ext>
                </a:extLst>
              </p:cNvPr>
              <p:cNvGraphicFramePr>
                <a:graphicFrameLocks noChangeAspect="1"/>
              </p:cNvGraphicFramePr>
              <p:nvPr>
                <p:extLst>
                  <p:ext uri="{D42A27DB-BD31-4B8C-83A1-F6EECF244321}">
                    <p14:modId xmlns:p14="http://schemas.microsoft.com/office/powerpoint/2010/main" val="413195221"/>
                  </p:ext>
                </p:extLst>
              </p:nvPr>
            </p:nvGraphicFramePr>
            <p:xfrm>
              <a:off x="4321650" y="95802"/>
              <a:ext cx="7166667" cy="5957494"/>
            </p:xfrm>
            <a:graphic>
              <a:graphicData uri="http://schemas.microsoft.com/office/drawing/2017/model3d">
                <am3d:model3d r:embed="rId4">
                  <am3d:spPr>
                    <a:xfrm>
                      <a:off x="0" y="0"/>
                      <a:ext cx="7166667" cy="5957494"/>
                    </a:xfrm>
                    <a:prstGeom prst="rect">
                      <a:avLst/>
                    </a:prstGeom>
                  </am3d:spPr>
                  <am3d:camera>
                    <am3d:pos x="0" y="0" z="58499240"/>
                    <am3d:up dx="0" dy="36000000" dz="0"/>
                    <am3d:lookAt x="0" y="0" z="0"/>
                    <am3d:perspective fov="2700000"/>
                  </am3d:camera>
                  <am3d:trans>
                    <am3d:meterPerModelUnit n="673151" d="1000000"/>
                    <am3d:preTrans dx="0" dy="-58172" dz="0"/>
                    <am3d:scale>
                      <am3d:sx n="1000000" d="1000000"/>
                      <am3d:sy n="1000000" d="1000000"/>
                      <am3d:sz n="1000000" d="1000000"/>
                    </am3d:scale>
                    <am3d:rot ax="707367" ay="-1625631" az="-325814"/>
                    <am3d:postTrans dx="0" dy="0" dz="0"/>
                  </am3d:trans>
                  <am3d:raster rName="Office3DRenderer" rVer="16.0.8326">
                    <am3d:blip r:embed="rId5"/>
                  </am3d:raster>
                  <am3d:objViewport viewportSz="88505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Magnetic Whiteboard With Markers">
                <a:extLst>
                  <a:ext uri="{FF2B5EF4-FFF2-40B4-BE49-F238E27FC236}">
                    <a16:creationId xmlns:a16="http://schemas.microsoft.com/office/drawing/2014/main" id="{2985A542-47B4-2F67-08AB-9C353EDE7EE5}"/>
                  </a:ext>
                </a:extLst>
              </p:cNvPr>
              <p:cNvPicPr>
                <a:picLocks noGrp="1" noRot="1" noChangeAspect="1" noMove="1" noResize="1" noEditPoints="1" noAdjustHandles="1" noChangeArrowheads="1" noChangeShapeType="1" noCrop="1"/>
              </p:cNvPicPr>
              <p:nvPr/>
            </p:nvPicPr>
            <p:blipFill>
              <a:blip r:embed="rId5"/>
              <a:stretch>
                <a:fillRect/>
              </a:stretch>
            </p:blipFill>
            <p:spPr>
              <a:xfrm>
                <a:off x="4321650" y="95802"/>
                <a:ext cx="7166667" cy="5957494"/>
              </a:xfrm>
              <a:prstGeom prst="rect">
                <a:avLst/>
              </a:prstGeom>
            </p:spPr>
          </p:pic>
        </mc:Fallback>
      </mc:AlternateContent>
      <p:sp>
        <p:nvSpPr>
          <p:cNvPr id="10" name="Rectangle 9">
            <a:extLst>
              <a:ext uri="{FF2B5EF4-FFF2-40B4-BE49-F238E27FC236}">
                <a16:creationId xmlns:a16="http://schemas.microsoft.com/office/drawing/2014/main" id="{6400D509-5FA3-1E63-B90B-35ADF355653B}"/>
              </a:ext>
            </a:extLst>
          </p:cNvPr>
          <p:cNvSpPr/>
          <p:nvPr/>
        </p:nvSpPr>
        <p:spPr>
          <a:xfrm rot="213094">
            <a:off x="5455529" y="1391634"/>
            <a:ext cx="5591063" cy="3193138"/>
          </a:xfrm>
          <a:prstGeom prst="rect">
            <a:avLst/>
          </a:prstGeom>
          <a:noFill/>
        </p:spPr>
        <p:txBody>
          <a:bodyPr wrap="square" lIns="91440" tIns="45720" rIns="91440" bIns="45720">
            <a:spAutoFit/>
          </a:bodyPr>
          <a:lstStyle/>
          <a:p>
            <a:pPr algn="ctr"/>
            <a:r>
              <a:rPr lang="en-US"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BANK TELEMARKETING </a:t>
            </a:r>
            <a:br>
              <a:rPr lang="en-US"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br>
            <a:r>
              <a:rPr lang="en-US"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EXPLORATORY </a:t>
            </a:r>
            <a:br>
              <a:rPr lang="en-US"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br>
            <a:r>
              <a:rPr lang="en-US"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DATA ANALYSIS (EDA) USING</a:t>
            </a:r>
            <a:br>
              <a:rPr lang="en-US"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br>
            <a:r>
              <a:rPr lang="en-US" sz="4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PYTHON </a:t>
            </a:r>
          </a:p>
        </p:txBody>
      </p:sp>
    </p:spTree>
    <p:extLst>
      <p:ext uri="{BB962C8B-B14F-4D97-AF65-F5344CB8AC3E}">
        <p14:creationId xmlns:p14="http://schemas.microsoft.com/office/powerpoint/2010/main" val="40729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additive="sum">
                                        <p:cTn id="8" dur="1000" fill="hold"/>
                                        <p:tgtEl>
                                          <p:spTgt spid="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60" presetClass="entr" presetSubtype="12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additive="sum">
                                        <p:cTn id="17" dur="1000" fill="hold"/>
                                        <p:tgtEl>
                                          <p:spTgt spid="9"/>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18" dur="1000" fill="hold"/>
                                        <p:tgtEl>
                                          <p:spTgt spid="9"/>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9" dur="1000" fill="hold"/>
                                        <p:tgtEl>
                                          <p:spTgt spid="9"/>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0" dur="1000" fill="hold"/>
                                        <p:tgtEl>
                                          <p:spTgt spid="9"/>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4B30A-79A5-CD22-C19D-50E426A11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200" y="944880"/>
            <a:ext cx="11383760" cy="5425440"/>
          </a:xfrm>
          <a:prstGeom prst="rect">
            <a:avLst/>
          </a:prstGeom>
        </p:spPr>
      </p:pic>
      <p:sp>
        <p:nvSpPr>
          <p:cNvPr id="8" name="Action Button: Go Home 7">
            <a:hlinkClick r:id="rId3" action="ppaction://hlinksldjump" highlightClick="1"/>
            <a:extLst>
              <a:ext uri="{FF2B5EF4-FFF2-40B4-BE49-F238E27FC236}">
                <a16:creationId xmlns:a16="http://schemas.microsoft.com/office/drawing/2014/main" id="{C4D8F6BC-A22C-B8E2-6EB5-5ACCF49419EC}"/>
              </a:ext>
            </a:extLst>
          </p:cNvPr>
          <p:cNvSpPr/>
          <p:nvPr/>
        </p:nvSpPr>
        <p:spPr>
          <a:xfrm>
            <a:off x="10779760" y="193040"/>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8905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2445F-2E2C-516D-8A1B-9F0A58B093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 y="240820"/>
            <a:ext cx="9245600" cy="6518600"/>
          </a:xfrm>
          <a:prstGeom prst="rect">
            <a:avLst/>
          </a:prstGeom>
        </p:spPr>
      </p:pic>
      <p:sp>
        <p:nvSpPr>
          <p:cNvPr id="4" name="Action Button: Go Home 3">
            <a:hlinkClick r:id="rId3" action="ppaction://hlinksldjump" highlightClick="1"/>
            <a:extLst>
              <a:ext uri="{FF2B5EF4-FFF2-40B4-BE49-F238E27FC236}">
                <a16:creationId xmlns:a16="http://schemas.microsoft.com/office/drawing/2014/main" id="{F938B007-FD69-D61A-E130-6889D2019F60}"/>
              </a:ext>
            </a:extLst>
          </p:cNvPr>
          <p:cNvSpPr/>
          <p:nvPr/>
        </p:nvSpPr>
        <p:spPr>
          <a:xfrm>
            <a:off x="10779760" y="193040"/>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04717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492D-7A98-DF2B-7721-DF2621563B4B}"/>
              </a:ext>
            </a:extLst>
          </p:cNvPr>
          <p:cNvSpPr>
            <a:spLocks noGrp="1"/>
          </p:cNvSpPr>
          <p:nvPr>
            <p:ph type="title"/>
          </p:nvPr>
        </p:nvSpPr>
        <p:spPr>
          <a:xfrm>
            <a:off x="441960" y="61277"/>
            <a:ext cx="5257800" cy="803275"/>
          </a:xfrm>
        </p:spPr>
        <p:txBody>
          <a:bodyPr/>
          <a:lstStyle/>
          <a:p>
            <a:r>
              <a:rPr lang="en-IN" b="1" dirty="0">
                <a:solidFill>
                  <a:schemeClr val="accent6">
                    <a:lumMod val="75000"/>
                  </a:schemeClr>
                </a:solidFill>
              </a:rPr>
              <a:t>UNIVARIATE ANALYSIS</a:t>
            </a:r>
          </a:p>
        </p:txBody>
      </p:sp>
      <p:pic>
        <p:nvPicPr>
          <p:cNvPr id="6" name="Content Placeholder 5">
            <a:extLst>
              <a:ext uri="{FF2B5EF4-FFF2-40B4-BE49-F238E27FC236}">
                <a16:creationId xmlns:a16="http://schemas.microsoft.com/office/drawing/2014/main" id="{7964BEAD-BC63-07BE-2300-360AA39D25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047" y="995680"/>
            <a:ext cx="11533098" cy="5598160"/>
          </a:xfrm>
        </p:spPr>
      </p:pic>
      <p:sp>
        <p:nvSpPr>
          <p:cNvPr id="4" name="Action Button: Go Home 3">
            <a:hlinkClick r:id="rId3" action="ppaction://hlinksldjump" highlightClick="1"/>
            <a:extLst>
              <a:ext uri="{FF2B5EF4-FFF2-40B4-BE49-F238E27FC236}">
                <a16:creationId xmlns:a16="http://schemas.microsoft.com/office/drawing/2014/main" id="{31B0CDB5-BD84-A047-0FE7-4825D02933B8}"/>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42538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ction Button: Go Home 3">
            <a:hlinkClick r:id="rId2" action="ppaction://hlinksldjump" highlightClick="1"/>
            <a:extLst>
              <a:ext uri="{FF2B5EF4-FFF2-40B4-BE49-F238E27FC236}">
                <a16:creationId xmlns:a16="http://schemas.microsoft.com/office/drawing/2014/main" id="{D43F8265-2594-E664-AE8F-20E1DB755B30}"/>
              </a:ext>
            </a:extLst>
          </p:cNvPr>
          <p:cNvSpPr/>
          <p:nvPr/>
        </p:nvSpPr>
        <p:spPr>
          <a:xfrm>
            <a:off x="11104481" y="11239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9CD2B61F-EB05-4907-2D8A-58B2383A89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97" y="396240"/>
            <a:ext cx="10848604" cy="6177280"/>
          </a:xfrm>
          <a:prstGeom prst="rect">
            <a:avLst/>
          </a:prstGeom>
        </p:spPr>
      </p:pic>
    </p:spTree>
    <p:extLst>
      <p:ext uri="{BB962C8B-B14F-4D97-AF65-F5344CB8AC3E}">
        <p14:creationId xmlns:p14="http://schemas.microsoft.com/office/powerpoint/2010/main" val="3385838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01CAA15A-DFC4-C1D8-D5B6-529C08E849E5}"/>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3AF8791B-DBC6-B2D3-4B22-96D8040FF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22" y="264160"/>
            <a:ext cx="10604118" cy="6339840"/>
          </a:xfrm>
          <a:prstGeom prst="rect">
            <a:avLst/>
          </a:prstGeom>
        </p:spPr>
      </p:pic>
    </p:spTree>
    <p:extLst>
      <p:ext uri="{BB962C8B-B14F-4D97-AF65-F5344CB8AC3E}">
        <p14:creationId xmlns:p14="http://schemas.microsoft.com/office/powerpoint/2010/main" val="2833481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9B0E1EB7-F214-DBAA-70B3-D56F64123839}"/>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C9942F5-E4B6-DD60-CFF9-ECF10F90F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062" y="173354"/>
            <a:ext cx="10653017" cy="6440806"/>
          </a:xfrm>
          <a:prstGeom prst="rect">
            <a:avLst/>
          </a:prstGeom>
        </p:spPr>
      </p:pic>
    </p:spTree>
    <p:extLst>
      <p:ext uri="{BB962C8B-B14F-4D97-AF65-F5344CB8AC3E}">
        <p14:creationId xmlns:p14="http://schemas.microsoft.com/office/powerpoint/2010/main" val="2920102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EE831-7428-C372-125F-C10853FA88AA}"/>
              </a:ext>
            </a:extLst>
          </p:cNvPr>
          <p:cNvSpPr>
            <a:spLocks noGrp="1"/>
          </p:cNvSpPr>
          <p:nvPr>
            <p:ph type="title"/>
          </p:nvPr>
        </p:nvSpPr>
        <p:spPr>
          <a:xfrm>
            <a:off x="238760" y="141605"/>
            <a:ext cx="4892040" cy="833755"/>
          </a:xfrm>
        </p:spPr>
        <p:txBody>
          <a:bodyPr/>
          <a:lstStyle/>
          <a:p>
            <a:r>
              <a:rPr lang="en-IN" b="1" dirty="0">
                <a:solidFill>
                  <a:schemeClr val="accent6">
                    <a:lumMod val="75000"/>
                  </a:schemeClr>
                </a:solidFill>
              </a:rPr>
              <a:t>BIVARIATE ANALYSIS</a:t>
            </a:r>
          </a:p>
        </p:txBody>
      </p:sp>
      <p:pic>
        <p:nvPicPr>
          <p:cNvPr id="6" name="Content Placeholder 5">
            <a:extLst>
              <a:ext uri="{FF2B5EF4-FFF2-40B4-BE49-F238E27FC236}">
                <a16:creationId xmlns:a16="http://schemas.microsoft.com/office/drawing/2014/main" id="{321F8B5E-BD45-6278-888C-3135A440C1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 y="975360"/>
            <a:ext cx="11145520" cy="5588000"/>
          </a:xfrm>
        </p:spPr>
      </p:pic>
      <p:sp>
        <p:nvSpPr>
          <p:cNvPr id="4" name="Action Button: Go Home 3">
            <a:hlinkClick r:id="rId3" action="ppaction://hlinksldjump" highlightClick="1"/>
            <a:extLst>
              <a:ext uri="{FF2B5EF4-FFF2-40B4-BE49-F238E27FC236}">
                <a16:creationId xmlns:a16="http://schemas.microsoft.com/office/drawing/2014/main" id="{BA3FEEFD-72E9-D43D-D357-F5DCC058D82D}"/>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00086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4D9058C6-7724-855A-87AA-FA9480E876B3}"/>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525206EC-45AD-1293-3502-064A1117E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086" y="173354"/>
            <a:ext cx="10510804" cy="6349366"/>
          </a:xfrm>
          <a:prstGeom prst="rect">
            <a:avLst/>
          </a:prstGeom>
        </p:spPr>
      </p:pic>
    </p:spTree>
    <p:extLst>
      <p:ext uri="{BB962C8B-B14F-4D97-AF65-F5344CB8AC3E}">
        <p14:creationId xmlns:p14="http://schemas.microsoft.com/office/powerpoint/2010/main" val="2875782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FC6883DD-45B5-77EB-0056-BF73C32D2144}"/>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6182219-F0FF-C623-9DA7-728D3BED7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88" y="173354"/>
            <a:ext cx="10541252" cy="6430646"/>
          </a:xfrm>
          <a:prstGeom prst="rect">
            <a:avLst/>
          </a:prstGeom>
        </p:spPr>
      </p:pic>
    </p:spTree>
    <p:extLst>
      <p:ext uri="{BB962C8B-B14F-4D97-AF65-F5344CB8AC3E}">
        <p14:creationId xmlns:p14="http://schemas.microsoft.com/office/powerpoint/2010/main" val="2173005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37C26595-2793-090A-161F-939270182273}"/>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1288B0F-889E-DB20-1698-380F5D63B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702" y="173354"/>
            <a:ext cx="10621898" cy="6461126"/>
          </a:xfrm>
          <a:prstGeom prst="rect">
            <a:avLst/>
          </a:prstGeom>
        </p:spPr>
      </p:pic>
    </p:spTree>
    <p:extLst>
      <p:ext uri="{BB962C8B-B14F-4D97-AF65-F5344CB8AC3E}">
        <p14:creationId xmlns:p14="http://schemas.microsoft.com/office/powerpoint/2010/main" val="863247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CAAB2E-5FA4-A83F-4A72-80A37140D4D5}"/>
              </a:ext>
            </a:extLst>
          </p:cNvPr>
          <p:cNvSpPr>
            <a:spLocks noGrp="1"/>
          </p:cNvSpPr>
          <p:nvPr>
            <p:ph idx="1"/>
          </p:nvPr>
        </p:nvSpPr>
        <p:spPr>
          <a:xfrm>
            <a:off x="203200" y="172720"/>
            <a:ext cx="11724640" cy="6583680"/>
          </a:xfrm>
        </p:spPr>
        <p:txBody>
          <a:bodyPr/>
          <a:lstStyle/>
          <a:p>
            <a:r>
              <a:rPr lang="en-US" dirty="0"/>
              <a:t>The bank wants to make more money by running a smart and cost-effective sales campaign to convince its current customers to invest in term deposits. </a:t>
            </a:r>
            <a:r>
              <a:rPr lang="en-US" dirty="0">
                <a:solidFill>
                  <a:schemeClr val="accent6">
                    <a:lumMod val="75000"/>
                  </a:schemeClr>
                </a:solidFill>
              </a:rPr>
              <a:t>Term deposits are like savings accounts where you lock in your money for a certain period at a fixed interest rate. The goal is to build stronger relationships with customers over time.</a:t>
            </a:r>
          </a:p>
          <a:p>
            <a:r>
              <a:rPr lang="en-US" dirty="0"/>
              <a:t>To achieve this, they will analyze a bunch of data from the campaign to see what works best. They'll look at things like who their customers are (like age, where they live, etc.), when is the best time to contact them, and other factors that might influence whether they say yes to the investment offer. By doing this detailed analysis, they hope to figure out what strategies are most effective and how they can improve their sales pitch to get more people to say yes.</a:t>
            </a:r>
          </a:p>
          <a:p>
            <a:r>
              <a:rPr lang="en-US" dirty="0"/>
              <a:t>So basically, they want to be smarter about how they sell term deposits to their customers to make more money and keep their customers happy.</a:t>
            </a:r>
          </a:p>
          <a:p>
            <a:endParaRPr lang="en-IN" dirty="0"/>
          </a:p>
        </p:txBody>
      </p:sp>
    </p:spTree>
    <p:extLst>
      <p:ext uri="{BB962C8B-B14F-4D97-AF65-F5344CB8AC3E}">
        <p14:creationId xmlns:p14="http://schemas.microsoft.com/office/powerpoint/2010/main" val="367338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333BCB08-E123-3FCA-4815-333D80A573CC}"/>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FA629D9-F016-CDA1-44EE-F58B73223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44" y="158114"/>
            <a:ext cx="10706355" cy="6486526"/>
          </a:xfrm>
          <a:prstGeom prst="rect">
            <a:avLst/>
          </a:prstGeom>
        </p:spPr>
      </p:pic>
    </p:spTree>
    <p:extLst>
      <p:ext uri="{BB962C8B-B14F-4D97-AF65-F5344CB8AC3E}">
        <p14:creationId xmlns:p14="http://schemas.microsoft.com/office/powerpoint/2010/main" val="2107302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0CECD640-0A26-209F-33FF-F57932905AC4}"/>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4A436E9-6425-FF5D-5589-61B95AE7E3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 y="975359"/>
            <a:ext cx="11389360" cy="5526407"/>
          </a:xfrm>
          <a:prstGeom prst="rect">
            <a:avLst/>
          </a:prstGeom>
        </p:spPr>
      </p:pic>
    </p:spTree>
    <p:extLst>
      <p:ext uri="{BB962C8B-B14F-4D97-AF65-F5344CB8AC3E}">
        <p14:creationId xmlns:p14="http://schemas.microsoft.com/office/powerpoint/2010/main" val="900042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15549AD8-0C8D-37B8-E45D-1A4BF2B28F53}"/>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69D7075-F52B-989C-3649-F02E68C61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84" y="274637"/>
            <a:ext cx="10566016" cy="6308726"/>
          </a:xfrm>
          <a:prstGeom prst="rect">
            <a:avLst/>
          </a:prstGeom>
        </p:spPr>
      </p:pic>
    </p:spTree>
    <p:extLst>
      <p:ext uri="{BB962C8B-B14F-4D97-AF65-F5344CB8AC3E}">
        <p14:creationId xmlns:p14="http://schemas.microsoft.com/office/powerpoint/2010/main" val="3986490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418F765E-00FA-FF5B-B0BF-3AD3E404D36A}"/>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9B87F87-BCEF-9A0F-D71F-631C57623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233" y="995680"/>
            <a:ext cx="10903999" cy="5293360"/>
          </a:xfrm>
          <a:prstGeom prst="rect">
            <a:avLst/>
          </a:prstGeom>
        </p:spPr>
      </p:pic>
    </p:spTree>
    <p:extLst>
      <p:ext uri="{BB962C8B-B14F-4D97-AF65-F5344CB8AC3E}">
        <p14:creationId xmlns:p14="http://schemas.microsoft.com/office/powerpoint/2010/main" val="2033942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333ABFEB-0C51-F8A2-0F85-64244A50DB6E}"/>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3DD9C5C-5D03-ADCE-3B99-17803EFAE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79" y="173354"/>
            <a:ext cx="10560301" cy="6430646"/>
          </a:xfrm>
          <a:prstGeom prst="rect">
            <a:avLst/>
          </a:prstGeom>
        </p:spPr>
      </p:pic>
    </p:spTree>
    <p:extLst>
      <p:ext uri="{BB962C8B-B14F-4D97-AF65-F5344CB8AC3E}">
        <p14:creationId xmlns:p14="http://schemas.microsoft.com/office/powerpoint/2010/main" val="1221071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D16E9104-78CE-C4C4-2F99-0FD4337554BE}"/>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69CFB4A-B9AE-3B45-B4AA-38BE96AAA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 y="752474"/>
            <a:ext cx="10020480" cy="5671121"/>
          </a:xfrm>
          <a:prstGeom prst="rect">
            <a:avLst/>
          </a:prstGeom>
        </p:spPr>
      </p:pic>
    </p:spTree>
    <p:extLst>
      <p:ext uri="{BB962C8B-B14F-4D97-AF65-F5344CB8AC3E}">
        <p14:creationId xmlns:p14="http://schemas.microsoft.com/office/powerpoint/2010/main" val="2727669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0464E4C1-70B7-4EF3-9F95-4539877CDD25}"/>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F3D4520-9CF4-3A09-5833-FF39C841E2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201" y="274809"/>
            <a:ext cx="10481559" cy="6349511"/>
          </a:xfrm>
          <a:prstGeom prst="rect">
            <a:avLst/>
          </a:prstGeom>
        </p:spPr>
      </p:pic>
    </p:spTree>
    <p:extLst>
      <p:ext uri="{BB962C8B-B14F-4D97-AF65-F5344CB8AC3E}">
        <p14:creationId xmlns:p14="http://schemas.microsoft.com/office/powerpoint/2010/main" val="1752257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9600C63C-977C-296C-B7A2-22D45EF6BB47}"/>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78F6290-F0D2-21CC-486D-484C222F6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0" y="406400"/>
            <a:ext cx="10141442" cy="5865332"/>
          </a:xfrm>
          <a:prstGeom prst="rect">
            <a:avLst/>
          </a:prstGeom>
        </p:spPr>
      </p:pic>
    </p:spTree>
    <p:extLst>
      <p:ext uri="{BB962C8B-B14F-4D97-AF65-F5344CB8AC3E}">
        <p14:creationId xmlns:p14="http://schemas.microsoft.com/office/powerpoint/2010/main" val="2255762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BE757BEC-0C0B-0B43-2B2E-20632F228F8C}"/>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11663E9-5ACF-4244-77E2-FB00E43FF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676" y="173354"/>
            <a:ext cx="10390124" cy="6481446"/>
          </a:xfrm>
          <a:prstGeom prst="rect">
            <a:avLst/>
          </a:prstGeom>
        </p:spPr>
      </p:pic>
    </p:spTree>
    <p:extLst>
      <p:ext uri="{BB962C8B-B14F-4D97-AF65-F5344CB8AC3E}">
        <p14:creationId xmlns:p14="http://schemas.microsoft.com/office/powerpoint/2010/main" val="6950683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326BD6D9-1C0F-4D91-18E5-48B80BB86B0C}"/>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5CE98F3-573A-8ACF-542A-1B1404E48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96" y="376553"/>
            <a:ext cx="10013184" cy="6229237"/>
          </a:xfrm>
          <a:prstGeom prst="rect">
            <a:avLst/>
          </a:prstGeom>
        </p:spPr>
      </p:pic>
    </p:spTree>
    <p:extLst>
      <p:ext uri="{BB962C8B-B14F-4D97-AF65-F5344CB8AC3E}">
        <p14:creationId xmlns:p14="http://schemas.microsoft.com/office/powerpoint/2010/main" val="88968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275E-1911-BDB6-4C9F-06E6A62FC7FC}"/>
              </a:ext>
            </a:extLst>
          </p:cNvPr>
          <p:cNvSpPr>
            <a:spLocks noGrp="1"/>
          </p:cNvSpPr>
          <p:nvPr>
            <p:ph type="title"/>
          </p:nvPr>
        </p:nvSpPr>
        <p:spPr>
          <a:xfrm>
            <a:off x="431800" y="100965"/>
            <a:ext cx="10236200" cy="894715"/>
          </a:xfrm>
        </p:spPr>
        <p:txBody>
          <a:bodyPr/>
          <a:lstStyle/>
          <a:p>
            <a:r>
              <a:rPr lang="en-IN" b="1" dirty="0">
                <a:solidFill>
                  <a:schemeClr val="accent6">
                    <a:lumMod val="75000"/>
                  </a:schemeClr>
                </a:solidFill>
              </a:rPr>
              <a:t>EXPLORATORY DATA ANALYSIS</a:t>
            </a:r>
          </a:p>
        </p:txBody>
      </p:sp>
      <p:sp>
        <p:nvSpPr>
          <p:cNvPr id="3" name="Content Placeholder 2">
            <a:extLst>
              <a:ext uri="{FF2B5EF4-FFF2-40B4-BE49-F238E27FC236}">
                <a16:creationId xmlns:a16="http://schemas.microsoft.com/office/drawing/2014/main" id="{7F8B3D45-66F6-3393-2950-E5CF6180056A}"/>
              </a:ext>
            </a:extLst>
          </p:cNvPr>
          <p:cNvSpPr>
            <a:spLocks noGrp="1"/>
          </p:cNvSpPr>
          <p:nvPr>
            <p:ph idx="1"/>
          </p:nvPr>
        </p:nvSpPr>
        <p:spPr>
          <a:xfrm>
            <a:off x="431800" y="995680"/>
            <a:ext cx="11424920" cy="5567679"/>
          </a:xfrm>
        </p:spPr>
        <p:txBody>
          <a:bodyPr>
            <a:normAutofit/>
          </a:bodyPr>
          <a:lstStyle/>
          <a:p>
            <a:pPr marL="514350" indent="-514350">
              <a:buFont typeface="+mj-lt"/>
              <a:buAutoNum type="arabicPeriod"/>
            </a:pPr>
            <a:r>
              <a:rPr lang="en-IN" sz="3200" dirty="0">
                <a:hlinkClick r:id="rId2" action="ppaction://hlinksldjump"/>
              </a:rPr>
              <a:t>Understanding the Dataset</a:t>
            </a:r>
            <a:endParaRPr lang="en-IN" sz="3200" dirty="0"/>
          </a:p>
          <a:p>
            <a:pPr marL="0" indent="0">
              <a:buNone/>
            </a:pPr>
            <a:r>
              <a:rPr lang="en-IN" sz="3200" dirty="0"/>
              <a:t>2.   </a:t>
            </a:r>
            <a:r>
              <a:rPr lang="en-IN" sz="3200" dirty="0">
                <a:hlinkClick r:id="rId3" action="ppaction://hlinksldjump"/>
              </a:rPr>
              <a:t>Descriptive Statistics</a:t>
            </a:r>
            <a:endParaRPr lang="en-IN" sz="3200" dirty="0"/>
          </a:p>
          <a:p>
            <a:pPr marL="0" indent="0">
              <a:buNone/>
            </a:pPr>
            <a:r>
              <a:rPr lang="en-IN" sz="3200" dirty="0"/>
              <a:t>3.   </a:t>
            </a:r>
            <a:r>
              <a:rPr lang="en-IN" sz="3200" dirty="0">
                <a:hlinkClick r:id="rId4" action="ppaction://hlinksldjump"/>
              </a:rPr>
              <a:t>Univariate Analysis</a:t>
            </a:r>
            <a:endParaRPr lang="en-IN" sz="3200" dirty="0"/>
          </a:p>
          <a:p>
            <a:pPr marL="0" indent="0">
              <a:buNone/>
            </a:pPr>
            <a:r>
              <a:rPr lang="en-IN" sz="3200" dirty="0"/>
              <a:t>4.   </a:t>
            </a:r>
            <a:r>
              <a:rPr lang="en-IN" sz="3200" dirty="0">
                <a:hlinkClick r:id="rId5" action="ppaction://hlinksldjump"/>
              </a:rPr>
              <a:t>Bivariate Analysis</a:t>
            </a:r>
            <a:endParaRPr lang="en-IN" sz="3200" dirty="0"/>
          </a:p>
          <a:p>
            <a:pPr marL="0" indent="0">
              <a:buNone/>
            </a:pPr>
            <a:r>
              <a:rPr lang="en-IN" sz="3200" dirty="0"/>
              <a:t>5.   </a:t>
            </a:r>
            <a:r>
              <a:rPr lang="en-IN" sz="3200" dirty="0">
                <a:hlinkClick r:id="rId6" action="ppaction://hlinksldjump"/>
              </a:rPr>
              <a:t>Categorical Variables Analysis</a:t>
            </a:r>
            <a:endParaRPr lang="en-IN" sz="3200" dirty="0"/>
          </a:p>
          <a:p>
            <a:pPr marL="0" indent="0">
              <a:buNone/>
            </a:pPr>
            <a:r>
              <a:rPr lang="en-IN" sz="3200" dirty="0"/>
              <a:t>6.   </a:t>
            </a:r>
            <a:r>
              <a:rPr lang="en-IN" sz="3200" dirty="0">
                <a:hlinkClick r:id="rId7" action="ppaction://hlinksldjump"/>
              </a:rPr>
              <a:t>Temporal Analysis</a:t>
            </a:r>
            <a:endParaRPr lang="en-IN" sz="3200" dirty="0"/>
          </a:p>
          <a:p>
            <a:pPr marL="0" indent="0">
              <a:buNone/>
            </a:pPr>
            <a:r>
              <a:rPr lang="en-IN" sz="3200" dirty="0"/>
              <a:t>7.   </a:t>
            </a:r>
            <a:r>
              <a:rPr lang="en-IN" sz="3200" dirty="0">
                <a:hlinkClick r:id="rId8" action="ppaction://hlinksldjump"/>
              </a:rPr>
              <a:t>Feature Engineering</a:t>
            </a:r>
            <a:endParaRPr lang="en-IN" sz="3200" dirty="0"/>
          </a:p>
          <a:p>
            <a:pPr marL="0" indent="0">
              <a:buNone/>
            </a:pPr>
            <a:r>
              <a:rPr lang="en-IN" sz="3200" dirty="0"/>
              <a:t>8.   </a:t>
            </a:r>
            <a:r>
              <a:rPr lang="en-IN" sz="3200" dirty="0">
                <a:hlinkClick r:id="rId9" action="ppaction://hlinksldjump"/>
              </a:rPr>
              <a:t>Correlation Analysis</a:t>
            </a:r>
            <a:endParaRPr lang="en-IN" sz="3200" dirty="0"/>
          </a:p>
          <a:p>
            <a:pPr marL="0" indent="0">
              <a:buNone/>
            </a:pPr>
            <a:r>
              <a:rPr lang="en-IN" sz="3200" dirty="0"/>
              <a:t>9.   </a:t>
            </a:r>
            <a:r>
              <a:rPr lang="en-IN" sz="3200" dirty="0">
                <a:hlinkClick r:id="rId10" action="ppaction://hlinksldjump"/>
              </a:rPr>
              <a:t>Outlier Detection and Handling</a:t>
            </a:r>
            <a:endParaRPr lang="en-IN" sz="3200" dirty="0"/>
          </a:p>
        </p:txBody>
      </p:sp>
    </p:spTree>
    <p:extLst>
      <p:ext uri="{BB962C8B-B14F-4D97-AF65-F5344CB8AC3E}">
        <p14:creationId xmlns:p14="http://schemas.microsoft.com/office/powerpoint/2010/main" val="411386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4F426095-1143-179E-2620-17AC311590CA}"/>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6635F7C-F1C8-0673-F0F8-4F2C675372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173354"/>
            <a:ext cx="9814560" cy="6582678"/>
          </a:xfrm>
          <a:prstGeom prst="rect">
            <a:avLst/>
          </a:prstGeom>
        </p:spPr>
      </p:pic>
    </p:spTree>
    <p:extLst>
      <p:ext uri="{BB962C8B-B14F-4D97-AF65-F5344CB8AC3E}">
        <p14:creationId xmlns:p14="http://schemas.microsoft.com/office/powerpoint/2010/main" val="3981953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687C-62C6-6DB9-7AFC-ADD4CA6EB86A}"/>
              </a:ext>
            </a:extLst>
          </p:cNvPr>
          <p:cNvSpPr>
            <a:spLocks noGrp="1"/>
          </p:cNvSpPr>
          <p:nvPr>
            <p:ph type="title"/>
          </p:nvPr>
        </p:nvSpPr>
        <p:spPr>
          <a:xfrm>
            <a:off x="157480" y="100965"/>
            <a:ext cx="7686040" cy="721995"/>
          </a:xfrm>
        </p:spPr>
        <p:txBody>
          <a:bodyPr/>
          <a:lstStyle/>
          <a:p>
            <a:r>
              <a:rPr lang="en-IN" b="1" dirty="0">
                <a:solidFill>
                  <a:schemeClr val="accent6">
                    <a:lumMod val="75000"/>
                  </a:schemeClr>
                </a:solidFill>
              </a:rPr>
              <a:t>CATEGORICAL VARIABLE ANALYSIS</a:t>
            </a:r>
          </a:p>
        </p:txBody>
      </p:sp>
      <p:pic>
        <p:nvPicPr>
          <p:cNvPr id="6" name="Content Placeholder 5">
            <a:extLst>
              <a:ext uri="{FF2B5EF4-FFF2-40B4-BE49-F238E27FC236}">
                <a16:creationId xmlns:a16="http://schemas.microsoft.com/office/drawing/2014/main" id="{3791D0BD-F163-79E0-C9D0-A441F32242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480" y="904949"/>
            <a:ext cx="11201400" cy="5780332"/>
          </a:xfrm>
        </p:spPr>
      </p:pic>
      <p:sp>
        <p:nvSpPr>
          <p:cNvPr id="4" name="Action Button: Go Home 3">
            <a:hlinkClick r:id="rId3" action="ppaction://hlinksldjump" highlightClick="1"/>
            <a:extLst>
              <a:ext uri="{FF2B5EF4-FFF2-40B4-BE49-F238E27FC236}">
                <a16:creationId xmlns:a16="http://schemas.microsoft.com/office/drawing/2014/main" id="{EA5BD6EA-CC30-B895-D0BF-7D1717050B57}"/>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3020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EB8F0A82-DB4A-0099-2784-0433A2F13D46}"/>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3795A43B-FCF9-6825-1FC9-3558B6B39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32" y="173354"/>
            <a:ext cx="10505667" cy="6440806"/>
          </a:xfrm>
          <a:prstGeom prst="rect">
            <a:avLst/>
          </a:prstGeom>
        </p:spPr>
      </p:pic>
    </p:spTree>
    <p:extLst>
      <p:ext uri="{BB962C8B-B14F-4D97-AF65-F5344CB8AC3E}">
        <p14:creationId xmlns:p14="http://schemas.microsoft.com/office/powerpoint/2010/main" val="3798407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C95DFDF8-6D77-48EA-7500-67434FDFEB9C}"/>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FC98F23-985C-3CB5-76DB-36FFB3CAE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60" y="173354"/>
            <a:ext cx="10664420" cy="6440806"/>
          </a:xfrm>
          <a:prstGeom prst="rect">
            <a:avLst/>
          </a:prstGeom>
        </p:spPr>
      </p:pic>
    </p:spTree>
    <p:extLst>
      <p:ext uri="{BB962C8B-B14F-4D97-AF65-F5344CB8AC3E}">
        <p14:creationId xmlns:p14="http://schemas.microsoft.com/office/powerpoint/2010/main" val="1177877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8942470F-233C-3076-8639-317A0CC99EB4}"/>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4D94EFB1-0D6B-BB65-BAB0-6051EA31F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42" y="173354"/>
            <a:ext cx="10539957" cy="6481446"/>
          </a:xfrm>
          <a:prstGeom prst="rect">
            <a:avLst/>
          </a:prstGeom>
        </p:spPr>
      </p:pic>
    </p:spTree>
    <p:extLst>
      <p:ext uri="{BB962C8B-B14F-4D97-AF65-F5344CB8AC3E}">
        <p14:creationId xmlns:p14="http://schemas.microsoft.com/office/powerpoint/2010/main" val="2504144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4131E199-8C72-BCD9-25E0-8D92393E0DD4}"/>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5D3DD51A-2B53-4A12-7F6A-A324D29D1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156" y="589280"/>
            <a:ext cx="10318044" cy="6014720"/>
          </a:xfrm>
          <a:prstGeom prst="rect">
            <a:avLst/>
          </a:prstGeom>
        </p:spPr>
      </p:pic>
    </p:spTree>
    <p:extLst>
      <p:ext uri="{BB962C8B-B14F-4D97-AF65-F5344CB8AC3E}">
        <p14:creationId xmlns:p14="http://schemas.microsoft.com/office/powerpoint/2010/main" val="2411490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FB641421-8996-EFFB-880B-12640FCC0044}"/>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A68CA8F-02CD-5684-96E9-2EB778AD9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006" y="276091"/>
            <a:ext cx="10463753" cy="6256789"/>
          </a:xfrm>
          <a:prstGeom prst="rect">
            <a:avLst/>
          </a:prstGeom>
        </p:spPr>
      </p:pic>
    </p:spTree>
    <p:extLst>
      <p:ext uri="{BB962C8B-B14F-4D97-AF65-F5344CB8AC3E}">
        <p14:creationId xmlns:p14="http://schemas.microsoft.com/office/powerpoint/2010/main" val="25990944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5503-D410-CE8E-A077-7D99C08C778B}"/>
              </a:ext>
            </a:extLst>
          </p:cNvPr>
          <p:cNvSpPr>
            <a:spLocks noGrp="1"/>
          </p:cNvSpPr>
          <p:nvPr>
            <p:ph type="title"/>
          </p:nvPr>
        </p:nvSpPr>
        <p:spPr>
          <a:xfrm>
            <a:off x="360680" y="140970"/>
            <a:ext cx="5054600" cy="793115"/>
          </a:xfrm>
        </p:spPr>
        <p:txBody>
          <a:bodyPr/>
          <a:lstStyle/>
          <a:p>
            <a:r>
              <a:rPr lang="en-IN" b="1" dirty="0">
                <a:solidFill>
                  <a:schemeClr val="accent6">
                    <a:lumMod val="75000"/>
                  </a:schemeClr>
                </a:solidFill>
              </a:rPr>
              <a:t>TEMPORAL ANALYSIS</a:t>
            </a:r>
          </a:p>
        </p:txBody>
      </p:sp>
      <p:pic>
        <p:nvPicPr>
          <p:cNvPr id="6" name="Content Placeholder 5">
            <a:extLst>
              <a:ext uri="{FF2B5EF4-FFF2-40B4-BE49-F238E27FC236}">
                <a16:creationId xmlns:a16="http://schemas.microsoft.com/office/drawing/2014/main" id="{C603FA0F-DD5E-6774-E7D8-5B90462127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366" y="943451"/>
            <a:ext cx="10857313" cy="793114"/>
          </a:xfrm>
        </p:spPr>
      </p:pic>
      <p:sp>
        <p:nvSpPr>
          <p:cNvPr id="4" name="Action Button: Go Home 3">
            <a:hlinkClick r:id="rId3" action="ppaction://hlinksldjump" highlightClick="1"/>
            <a:extLst>
              <a:ext uri="{FF2B5EF4-FFF2-40B4-BE49-F238E27FC236}">
                <a16:creationId xmlns:a16="http://schemas.microsoft.com/office/drawing/2014/main" id="{40944C2B-2799-FD8F-15B1-6544254EF5F8}"/>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BF00820E-E7DC-C3AF-4561-8C5B48FEF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5" y="1927542"/>
            <a:ext cx="10857313" cy="4696778"/>
          </a:xfrm>
          <a:prstGeom prst="rect">
            <a:avLst/>
          </a:prstGeom>
        </p:spPr>
      </p:pic>
    </p:spTree>
    <p:extLst>
      <p:ext uri="{BB962C8B-B14F-4D97-AF65-F5344CB8AC3E}">
        <p14:creationId xmlns:p14="http://schemas.microsoft.com/office/powerpoint/2010/main" val="33278348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4F8A67EF-72F0-5665-E550-9E8712886299}"/>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D3E0405-6A83-F459-37B1-CFED88163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054" y="173354"/>
            <a:ext cx="10622506" cy="6450966"/>
          </a:xfrm>
          <a:prstGeom prst="rect">
            <a:avLst/>
          </a:prstGeom>
        </p:spPr>
      </p:pic>
    </p:spTree>
    <p:extLst>
      <p:ext uri="{BB962C8B-B14F-4D97-AF65-F5344CB8AC3E}">
        <p14:creationId xmlns:p14="http://schemas.microsoft.com/office/powerpoint/2010/main" val="578610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F8005B0D-2501-1036-FBA1-BB213232AFA6}"/>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1C6BE61B-4A92-DEDC-2CE1-966C4A860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40" y="228890"/>
            <a:ext cx="10576560" cy="6400220"/>
          </a:xfrm>
          <a:prstGeom prst="rect">
            <a:avLst/>
          </a:prstGeom>
        </p:spPr>
      </p:pic>
    </p:spTree>
    <p:extLst>
      <p:ext uri="{BB962C8B-B14F-4D97-AF65-F5344CB8AC3E}">
        <p14:creationId xmlns:p14="http://schemas.microsoft.com/office/powerpoint/2010/main" val="2571813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F9075-0F1F-5113-D936-F315031BAAC5}"/>
              </a:ext>
            </a:extLst>
          </p:cNvPr>
          <p:cNvSpPr>
            <a:spLocks noGrp="1"/>
          </p:cNvSpPr>
          <p:nvPr>
            <p:ph type="title"/>
          </p:nvPr>
        </p:nvSpPr>
        <p:spPr>
          <a:xfrm>
            <a:off x="330200" y="111125"/>
            <a:ext cx="9240520" cy="864235"/>
          </a:xfrm>
        </p:spPr>
        <p:txBody>
          <a:bodyPr/>
          <a:lstStyle/>
          <a:p>
            <a:r>
              <a:rPr lang="en-IN" b="1" dirty="0">
                <a:solidFill>
                  <a:schemeClr val="accent6">
                    <a:lumMod val="75000"/>
                  </a:schemeClr>
                </a:solidFill>
              </a:rPr>
              <a:t>UNDERSTANDING THE DATA</a:t>
            </a:r>
          </a:p>
        </p:txBody>
      </p:sp>
      <p:pic>
        <p:nvPicPr>
          <p:cNvPr id="5" name="Content Placeholder 4">
            <a:extLst>
              <a:ext uri="{FF2B5EF4-FFF2-40B4-BE49-F238E27FC236}">
                <a16:creationId xmlns:a16="http://schemas.microsoft.com/office/drawing/2014/main" id="{8DD11DD1-87B6-E049-F35E-3AB0742044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48" y="1168400"/>
            <a:ext cx="11766577" cy="5384800"/>
          </a:xfrm>
        </p:spPr>
      </p:pic>
      <p:sp>
        <p:nvSpPr>
          <p:cNvPr id="6" name="Action Button: Go Home 5">
            <a:hlinkClick r:id="rId3" action="ppaction://hlinksldjump" highlightClick="1"/>
            <a:extLst>
              <a:ext uri="{FF2B5EF4-FFF2-40B4-BE49-F238E27FC236}">
                <a16:creationId xmlns:a16="http://schemas.microsoft.com/office/drawing/2014/main" id="{53118903-690E-33D3-8978-342E71F21B5C}"/>
              </a:ext>
            </a:extLst>
          </p:cNvPr>
          <p:cNvSpPr/>
          <p:nvPr/>
        </p:nvSpPr>
        <p:spPr>
          <a:xfrm>
            <a:off x="10779760" y="193040"/>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800486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20A03-B7CB-DFFD-C021-665A88F3380F}"/>
              </a:ext>
            </a:extLst>
          </p:cNvPr>
          <p:cNvSpPr>
            <a:spLocks noGrp="1"/>
          </p:cNvSpPr>
          <p:nvPr>
            <p:ph type="title"/>
          </p:nvPr>
        </p:nvSpPr>
        <p:spPr>
          <a:xfrm>
            <a:off x="533400" y="173354"/>
            <a:ext cx="5715000" cy="579121"/>
          </a:xfrm>
        </p:spPr>
        <p:txBody>
          <a:bodyPr>
            <a:noAutofit/>
          </a:bodyPr>
          <a:lstStyle/>
          <a:p>
            <a:r>
              <a:rPr lang="en-IN" b="1" dirty="0">
                <a:solidFill>
                  <a:schemeClr val="accent6">
                    <a:lumMod val="75000"/>
                  </a:schemeClr>
                </a:solidFill>
              </a:rPr>
              <a:t>FEATURE ENGINEERING</a:t>
            </a:r>
          </a:p>
        </p:txBody>
      </p:sp>
      <p:pic>
        <p:nvPicPr>
          <p:cNvPr id="6" name="Content Placeholder 5">
            <a:extLst>
              <a:ext uri="{FF2B5EF4-FFF2-40B4-BE49-F238E27FC236}">
                <a16:creationId xmlns:a16="http://schemas.microsoft.com/office/drawing/2014/main" id="{39DBF292-7C62-0ACE-E166-057513BC46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080" y="1097280"/>
            <a:ext cx="11551920" cy="5374006"/>
          </a:xfrm>
        </p:spPr>
      </p:pic>
      <p:sp>
        <p:nvSpPr>
          <p:cNvPr id="4" name="Action Button: Go Home 3">
            <a:hlinkClick r:id="rId3" action="ppaction://hlinksldjump" highlightClick="1"/>
            <a:extLst>
              <a:ext uri="{FF2B5EF4-FFF2-40B4-BE49-F238E27FC236}">
                <a16:creationId xmlns:a16="http://schemas.microsoft.com/office/drawing/2014/main" id="{A3D6E76F-3D8D-9091-0588-F49735900CBC}"/>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78435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A05D0D50-9B43-1B19-24C4-8C77AEDC3A88}"/>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5E4C0814-A7F5-2A7E-2462-F830CB907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 y="386080"/>
            <a:ext cx="9580879" cy="6299200"/>
          </a:xfrm>
          <a:prstGeom prst="rect">
            <a:avLst/>
          </a:prstGeom>
        </p:spPr>
      </p:pic>
    </p:spTree>
    <p:extLst>
      <p:ext uri="{BB962C8B-B14F-4D97-AF65-F5344CB8AC3E}">
        <p14:creationId xmlns:p14="http://schemas.microsoft.com/office/powerpoint/2010/main" val="3155624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EEBC246E-E36A-B29F-F4D8-7DD5610A51DA}"/>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08BCD677-4E36-DE55-2B52-3F5E1087F8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60" y="1066800"/>
            <a:ext cx="11621180" cy="5405120"/>
          </a:xfrm>
          <a:prstGeom prst="rect">
            <a:avLst/>
          </a:prstGeom>
        </p:spPr>
      </p:pic>
    </p:spTree>
    <p:extLst>
      <p:ext uri="{BB962C8B-B14F-4D97-AF65-F5344CB8AC3E}">
        <p14:creationId xmlns:p14="http://schemas.microsoft.com/office/powerpoint/2010/main" val="1629840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C28B-EEB8-380C-295A-4F511B77AF18}"/>
              </a:ext>
            </a:extLst>
          </p:cNvPr>
          <p:cNvSpPr>
            <a:spLocks noGrp="1"/>
          </p:cNvSpPr>
          <p:nvPr>
            <p:ph type="title"/>
          </p:nvPr>
        </p:nvSpPr>
        <p:spPr>
          <a:xfrm>
            <a:off x="370840" y="131445"/>
            <a:ext cx="5725160" cy="762635"/>
          </a:xfrm>
        </p:spPr>
        <p:txBody>
          <a:bodyPr/>
          <a:lstStyle/>
          <a:p>
            <a:r>
              <a:rPr lang="en-IN" b="1" dirty="0">
                <a:solidFill>
                  <a:schemeClr val="accent6">
                    <a:lumMod val="75000"/>
                  </a:schemeClr>
                </a:solidFill>
              </a:rPr>
              <a:t>CORRELATION ANALYSIS</a:t>
            </a:r>
          </a:p>
        </p:txBody>
      </p:sp>
      <p:pic>
        <p:nvPicPr>
          <p:cNvPr id="6" name="Content Placeholder 5">
            <a:extLst>
              <a:ext uri="{FF2B5EF4-FFF2-40B4-BE49-F238E27FC236}">
                <a16:creationId xmlns:a16="http://schemas.microsoft.com/office/drawing/2014/main" id="{38C55E49-D9EA-979E-254E-14A28A6F33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936" y="975360"/>
            <a:ext cx="11178543" cy="5618481"/>
          </a:xfrm>
        </p:spPr>
      </p:pic>
      <p:sp>
        <p:nvSpPr>
          <p:cNvPr id="4" name="Action Button: Go Home 3">
            <a:hlinkClick r:id="rId3" action="ppaction://hlinksldjump" highlightClick="1"/>
            <a:extLst>
              <a:ext uri="{FF2B5EF4-FFF2-40B4-BE49-F238E27FC236}">
                <a16:creationId xmlns:a16="http://schemas.microsoft.com/office/drawing/2014/main" id="{49D8DB19-7F65-6D61-22EE-301001CAB3DA}"/>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54252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ction Button: Go Home 1">
            <a:hlinkClick r:id="rId2" action="ppaction://hlinksldjump" highlightClick="1"/>
            <a:extLst>
              <a:ext uri="{FF2B5EF4-FFF2-40B4-BE49-F238E27FC236}">
                <a16:creationId xmlns:a16="http://schemas.microsoft.com/office/drawing/2014/main" id="{5E48F6AD-370B-99C8-0F9B-785E0C868F71}"/>
              </a:ext>
            </a:extLst>
          </p:cNvPr>
          <p:cNvSpPr/>
          <p:nvPr/>
        </p:nvSpPr>
        <p:spPr>
          <a:xfrm>
            <a:off x="10977880" y="173354"/>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87634AA9-DF0A-7948-E2F1-CD6770BE8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20" y="253648"/>
            <a:ext cx="8606080" cy="6177631"/>
          </a:xfrm>
          <a:prstGeom prst="rect">
            <a:avLst/>
          </a:prstGeom>
        </p:spPr>
      </p:pic>
    </p:spTree>
    <p:extLst>
      <p:ext uri="{BB962C8B-B14F-4D97-AF65-F5344CB8AC3E}">
        <p14:creationId xmlns:p14="http://schemas.microsoft.com/office/powerpoint/2010/main" val="24841933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504-AB00-8F75-0463-7FA0F47E1CE0}"/>
              </a:ext>
            </a:extLst>
          </p:cNvPr>
          <p:cNvSpPr>
            <a:spLocks noGrp="1"/>
          </p:cNvSpPr>
          <p:nvPr>
            <p:ph type="title"/>
          </p:nvPr>
        </p:nvSpPr>
        <p:spPr>
          <a:xfrm>
            <a:off x="330200" y="121285"/>
            <a:ext cx="8580120" cy="742315"/>
          </a:xfrm>
        </p:spPr>
        <p:txBody>
          <a:bodyPr/>
          <a:lstStyle/>
          <a:p>
            <a:r>
              <a:rPr lang="en-IN" b="1" dirty="0">
                <a:solidFill>
                  <a:schemeClr val="accent6">
                    <a:lumMod val="75000"/>
                  </a:schemeClr>
                </a:solidFill>
              </a:rPr>
              <a:t>OUTLIER DETECTION AND HANDLING</a:t>
            </a:r>
          </a:p>
        </p:txBody>
      </p:sp>
      <p:pic>
        <p:nvPicPr>
          <p:cNvPr id="5" name="Content Placeholder 4">
            <a:extLst>
              <a:ext uri="{FF2B5EF4-FFF2-40B4-BE49-F238E27FC236}">
                <a16:creationId xmlns:a16="http://schemas.microsoft.com/office/drawing/2014/main" id="{45D6EFB5-B9DF-0611-2213-5AD31EFC7F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00770"/>
            <a:ext cx="10027919" cy="5430213"/>
          </a:xfrm>
        </p:spPr>
      </p:pic>
    </p:spTree>
    <p:extLst>
      <p:ext uri="{BB962C8B-B14F-4D97-AF65-F5344CB8AC3E}">
        <p14:creationId xmlns:p14="http://schemas.microsoft.com/office/powerpoint/2010/main" val="3740519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4C1F9"/>
        </a:solidFill>
        <a:effectLst/>
      </p:bgPr>
    </p:bg>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6" name="3D Model 15" descr="Parchment Or Paper Scroll">
                <a:extLst>
                  <a:ext uri="{FF2B5EF4-FFF2-40B4-BE49-F238E27FC236}">
                    <a16:creationId xmlns:a16="http://schemas.microsoft.com/office/drawing/2014/main" id="{244D5217-43A4-E2E9-9DF5-DD6743458582}"/>
                  </a:ext>
                </a:extLst>
              </p:cNvPr>
              <p:cNvGraphicFramePr>
                <a:graphicFrameLocks noChangeAspect="1"/>
              </p:cNvGraphicFramePr>
              <p:nvPr>
                <p:extLst>
                  <p:ext uri="{D42A27DB-BD31-4B8C-83A1-F6EECF244321}">
                    <p14:modId xmlns:p14="http://schemas.microsoft.com/office/powerpoint/2010/main" val="1539952934"/>
                  </p:ext>
                </p:extLst>
              </p:nvPr>
            </p:nvGraphicFramePr>
            <p:xfrm>
              <a:off x="5528378" y="99104"/>
              <a:ext cx="4576242" cy="6498073"/>
            </p:xfrm>
            <a:graphic>
              <a:graphicData uri="http://schemas.microsoft.com/office/drawing/2017/model3d">
                <am3d:model3d r:embed="rId2">
                  <am3d:spPr>
                    <a:xfrm>
                      <a:off x="0" y="0"/>
                      <a:ext cx="4576242" cy="6498073"/>
                    </a:xfrm>
                    <a:prstGeom prst="rect">
                      <a:avLst/>
                    </a:prstGeom>
                  </am3d:spPr>
                  <am3d:camera>
                    <am3d:pos x="0" y="0" z="61352831"/>
                    <am3d:up dx="0" dy="36000000" dz="0"/>
                    <am3d:lookAt x="0" y="0" z="0"/>
                    <am3d:perspective fov="2700000"/>
                  </am3d:camera>
                  <am3d:trans>
                    <am3d:meterPerModelUnit n="656167" d="1000000"/>
                    <am3d:preTrans dx="0" dy="26905" dz="0"/>
                    <am3d:scale>
                      <am3d:sx n="1000000" d="1000000"/>
                      <am3d:sy n="1000000" d="1000000"/>
                      <am3d:sz n="1000000" d="1000000"/>
                    </am3d:scale>
                    <am3d:rot ax="351199" ay="-2284104" az="-217017"/>
                    <am3d:postTrans dx="0" dy="0" dz="0"/>
                  </am3d:trans>
                  <am3d:raster rName="Office3DRenderer" rVer="16.0.8326">
                    <am3d:blip r:embed="rId3"/>
                  </am3d:raster>
                  <am3d:objViewport viewportSz="78490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Parchment Or Paper Scroll">
                <a:extLst>
                  <a:ext uri="{FF2B5EF4-FFF2-40B4-BE49-F238E27FC236}">
                    <a16:creationId xmlns:a16="http://schemas.microsoft.com/office/drawing/2014/main" id="{244D5217-43A4-E2E9-9DF5-DD6743458582}"/>
                  </a:ext>
                </a:extLst>
              </p:cNvPr>
              <p:cNvPicPr>
                <a:picLocks noGrp="1" noRot="1" noChangeAspect="1" noMove="1" noResize="1" noEditPoints="1" noAdjustHandles="1" noChangeArrowheads="1" noChangeShapeType="1" noCrop="1"/>
              </p:cNvPicPr>
              <p:nvPr/>
            </p:nvPicPr>
            <p:blipFill>
              <a:blip r:embed="rId3"/>
              <a:stretch>
                <a:fillRect/>
              </a:stretch>
            </p:blipFill>
            <p:spPr>
              <a:xfrm>
                <a:off x="5528378" y="99104"/>
                <a:ext cx="4576242" cy="6498073"/>
              </a:xfrm>
              <a:prstGeom prst="rect">
                <a:avLst/>
              </a:prstGeom>
            </p:spPr>
          </p:pic>
        </mc:Fallback>
      </mc:AlternateContent>
      <p:sp>
        <p:nvSpPr>
          <p:cNvPr id="17" name="TextBox 16">
            <a:extLst>
              <a:ext uri="{FF2B5EF4-FFF2-40B4-BE49-F238E27FC236}">
                <a16:creationId xmlns:a16="http://schemas.microsoft.com/office/drawing/2014/main" id="{4749BB1C-972E-B41E-1E26-9D80B8768E31}"/>
              </a:ext>
            </a:extLst>
          </p:cNvPr>
          <p:cNvSpPr txBox="1"/>
          <p:nvPr/>
        </p:nvSpPr>
        <p:spPr>
          <a:xfrm>
            <a:off x="6867144" y="2049361"/>
            <a:ext cx="2505456" cy="2308324"/>
          </a:xfrm>
          <a:prstGeom prst="rect">
            <a:avLst/>
          </a:prstGeom>
          <a:noFill/>
        </p:spPr>
        <p:txBody>
          <a:bodyPr wrap="square" rtlCol="0">
            <a:spAutoFit/>
          </a:bodyPr>
          <a:lstStyle/>
          <a:p>
            <a:r>
              <a:rPr lang="en-IN" sz="3600" b="1" dirty="0">
                <a:solidFill>
                  <a:srgbClr val="7030A0"/>
                </a:solidFill>
              </a:rPr>
              <a:t>THANK YOU</a:t>
            </a:r>
          </a:p>
          <a:p>
            <a:endParaRPr lang="en-IN" sz="3600" b="1" dirty="0">
              <a:solidFill>
                <a:srgbClr val="7030A0"/>
              </a:solidFill>
            </a:endParaRPr>
          </a:p>
          <a:p>
            <a:r>
              <a:rPr lang="en-IN" sz="3600" b="1" dirty="0">
                <a:solidFill>
                  <a:srgbClr val="7030A0"/>
                </a:solidFill>
              </a:rPr>
              <a:t>NAVEEN KUMAR P</a:t>
            </a:r>
          </a:p>
        </p:txBody>
      </p:sp>
    </p:spTree>
    <p:extLst>
      <p:ext uri="{BB962C8B-B14F-4D97-AF65-F5344CB8AC3E}">
        <p14:creationId xmlns:p14="http://schemas.microsoft.com/office/powerpoint/2010/main" val="2320405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additive="sum">
                                        <p:cTn id="8" dur="1000" fill="hold"/>
                                        <p:tgtEl>
                                          <p:spTgt spid="1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1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1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1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7">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738AB7-6669-1634-9F68-B7CB036E74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 y="133264"/>
            <a:ext cx="9458960" cy="6591472"/>
          </a:xfrm>
          <a:prstGeom prst="rect">
            <a:avLst/>
          </a:prstGeom>
        </p:spPr>
      </p:pic>
      <p:sp>
        <p:nvSpPr>
          <p:cNvPr id="4" name="Action Button: Go Home 3">
            <a:hlinkClick r:id="rId3" action="ppaction://hlinksldjump" highlightClick="1"/>
            <a:extLst>
              <a:ext uri="{FF2B5EF4-FFF2-40B4-BE49-F238E27FC236}">
                <a16:creationId xmlns:a16="http://schemas.microsoft.com/office/drawing/2014/main" id="{9649052F-B59F-9153-CA8D-2C67E387E3A1}"/>
              </a:ext>
            </a:extLst>
          </p:cNvPr>
          <p:cNvSpPr/>
          <p:nvPr/>
        </p:nvSpPr>
        <p:spPr>
          <a:xfrm>
            <a:off x="10779760" y="193040"/>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2376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333D2-326B-120C-A436-0F0B9DA8D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752" y="863600"/>
            <a:ext cx="11034560" cy="5730240"/>
          </a:xfrm>
          <a:prstGeom prst="rect">
            <a:avLst/>
          </a:prstGeom>
        </p:spPr>
      </p:pic>
      <p:sp>
        <p:nvSpPr>
          <p:cNvPr id="4" name="Action Button: Go Home 3">
            <a:hlinkClick r:id="rId3" action="ppaction://hlinksldjump" highlightClick="1"/>
            <a:extLst>
              <a:ext uri="{FF2B5EF4-FFF2-40B4-BE49-F238E27FC236}">
                <a16:creationId xmlns:a16="http://schemas.microsoft.com/office/drawing/2014/main" id="{2372024A-5365-5500-8BB7-B177722CF747}"/>
              </a:ext>
            </a:extLst>
          </p:cNvPr>
          <p:cNvSpPr/>
          <p:nvPr/>
        </p:nvSpPr>
        <p:spPr>
          <a:xfrm>
            <a:off x="11108232" y="142240"/>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7975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E8ED42-6499-722D-9709-B59343FF1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66" y="812800"/>
            <a:ext cx="10760453" cy="5780697"/>
          </a:xfrm>
          <a:prstGeom prst="rect">
            <a:avLst/>
          </a:prstGeom>
        </p:spPr>
      </p:pic>
      <p:sp>
        <p:nvSpPr>
          <p:cNvPr id="4" name="Action Button: Go Home 3">
            <a:hlinkClick r:id="rId3" action="ppaction://hlinksldjump" highlightClick="1"/>
            <a:extLst>
              <a:ext uri="{FF2B5EF4-FFF2-40B4-BE49-F238E27FC236}">
                <a16:creationId xmlns:a16="http://schemas.microsoft.com/office/drawing/2014/main" id="{5D112A32-D022-781A-D9E3-0D284644B580}"/>
              </a:ext>
            </a:extLst>
          </p:cNvPr>
          <p:cNvSpPr/>
          <p:nvPr/>
        </p:nvSpPr>
        <p:spPr>
          <a:xfrm>
            <a:off x="11094719" y="121920"/>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5927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0F3DB3-6CB4-4163-88B4-763239267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375" y="1026160"/>
            <a:ext cx="10619161" cy="5516880"/>
          </a:xfrm>
          <a:prstGeom prst="rect">
            <a:avLst/>
          </a:prstGeom>
        </p:spPr>
      </p:pic>
      <p:sp>
        <p:nvSpPr>
          <p:cNvPr id="4" name="Action Button: Go Home 3">
            <a:hlinkClick r:id="rId3" action="ppaction://hlinksldjump" highlightClick="1"/>
            <a:extLst>
              <a:ext uri="{FF2B5EF4-FFF2-40B4-BE49-F238E27FC236}">
                <a16:creationId xmlns:a16="http://schemas.microsoft.com/office/drawing/2014/main" id="{C4021C79-6CAE-D5F0-6DA1-172606E3EBE9}"/>
              </a:ext>
            </a:extLst>
          </p:cNvPr>
          <p:cNvSpPr/>
          <p:nvPr/>
        </p:nvSpPr>
        <p:spPr>
          <a:xfrm>
            <a:off x="10779760" y="193040"/>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21256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8EFA-CDD3-1105-E904-586420830359}"/>
              </a:ext>
            </a:extLst>
          </p:cNvPr>
          <p:cNvSpPr>
            <a:spLocks noGrp="1"/>
          </p:cNvSpPr>
          <p:nvPr>
            <p:ph type="title"/>
          </p:nvPr>
        </p:nvSpPr>
        <p:spPr>
          <a:xfrm>
            <a:off x="360680" y="121285"/>
            <a:ext cx="7716520" cy="732155"/>
          </a:xfrm>
        </p:spPr>
        <p:txBody>
          <a:bodyPr/>
          <a:lstStyle/>
          <a:p>
            <a:r>
              <a:rPr lang="en-IN" b="1" dirty="0">
                <a:solidFill>
                  <a:schemeClr val="accent6">
                    <a:lumMod val="75000"/>
                  </a:schemeClr>
                </a:solidFill>
              </a:rPr>
              <a:t>DESCRIPTIVE STATISTICS</a:t>
            </a:r>
          </a:p>
        </p:txBody>
      </p:sp>
      <p:pic>
        <p:nvPicPr>
          <p:cNvPr id="6" name="Content Placeholder 5">
            <a:extLst>
              <a:ext uri="{FF2B5EF4-FFF2-40B4-BE49-F238E27FC236}">
                <a16:creationId xmlns:a16="http://schemas.microsoft.com/office/drawing/2014/main" id="{AB627C02-73C6-B34D-659E-8DE7E0232F8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006" y="1188720"/>
            <a:ext cx="11857631" cy="5476240"/>
          </a:xfrm>
        </p:spPr>
      </p:pic>
      <p:sp>
        <p:nvSpPr>
          <p:cNvPr id="4" name="Action Button: Go Home 3">
            <a:hlinkClick r:id="rId3" action="ppaction://hlinksldjump" highlightClick="1"/>
            <a:extLst>
              <a:ext uri="{FF2B5EF4-FFF2-40B4-BE49-F238E27FC236}">
                <a16:creationId xmlns:a16="http://schemas.microsoft.com/office/drawing/2014/main" id="{1C4ADE6B-3370-9E47-4E3D-CF31F7DE3D10}"/>
              </a:ext>
            </a:extLst>
          </p:cNvPr>
          <p:cNvSpPr/>
          <p:nvPr/>
        </p:nvSpPr>
        <p:spPr>
          <a:xfrm>
            <a:off x="10779760" y="193040"/>
            <a:ext cx="772160" cy="579120"/>
          </a:xfrm>
          <a:prstGeom prst="actionButtonHome">
            <a:avLst/>
          </a:prstGeom>
          <a:solidFill>
            <a:srgbClr val="E4C1F9">
              <a:alpha val="4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02983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TotalTime>
  <Words>263</Words>
  <Application>Microsoft Office PowerPoint</Application>
  <PresentationFormat>Widescreen</PresentationFormat>
  <Paragraphs>26</Paragraphs>
  <Slides>46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Calibri</vt:lpstr>
      <vt:lpstr>Calibri Light</vt:lpstr>
      <vt:lpstr>Office Theme</vt:lpstr>
      <vt:lpstr>PowerPoint Presentation</vt:lpstr>
      <vt:lpstr>PowerPoint Presentation</vt:lpstr>
      <vt:lpstr>EXPLORATORY DATA ANALYSIS</vt:lpstr>
      <vt:lpstr>UNDERSTANDING THE DATA</vt:lpstr>
      <vt:lpstr>PowerPoint Presentation</vt:lpstr>
      <vt:lpstr>PowerPoint Presentation</vt:lpstr>
      <vt:lpstr>PowerPoint Presentation</vt:lpstr>
      <vt:lpstr>PowerPoint Presentation</vt:lpstr>
      <vt:lpstr>DESCRIPTIVE STATISTICS</vt:lpstr>
      <vt:lpstr>PowerPoint Presentation</vt:lpstr>
      <vt:lpstr>PowerPoint Presentation</vt:lpstr>
      <vt:lpstr>UNIVARIATE ANALYSIS</vt:lpstr>
      <vt:lpstr>PowerPoint Presentation</vt:lpstr>
      <vt:lpstr>PowerPoint Presentation</vt:lpstr>
      <vt:lpstr>PowerPoint Presentation</vt:lpstr>
      <vt:lpstr>BIVARIATE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CATEGORICAL VARIABLE ANALYSIS</vt:lpstr>
      <vt:lpstr>PowerPoint Presentation</vt:lpstr>
      <vt:lpstr>PowerPoint Presentation</vt:lpstr>
      <vt:lpstr>PowerPoint Presentation</vt:lpstr>
      <vt:lpstr>PowerPoint Presentation</vt:lpstr>
      <vt:lpstr>PowerPoint Presentation</vt:lpstr>
      <vt:lpstr>TEMPORAL ANALYSIS</vt:lpstr>
      <vt:lpstr>PowerPoint Presentation</vt:lpstr>
      <vt:lpstr>PowerPoint Presentation</vt:lpstr>
      <vt:lpstr>FEATURE ENGINEERING</vt:lpstr>
      <vt:lpstr>PowerPoint Presentation</vt:lpstr>
      <vt:lpstr>PowerPoint Presentation</vt:lpstr>
      <vt:lpstr>CORRELATION ANALYSIS</vt:lpstr>
      <vt:lpstr>PowerPoint Presentation</vt:lpstr>
      <vt:lpstr>OUTLIER DETECTION AND HANDLING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Kumar Pabbathi</dc:creator>
  <cp:lastModifiedBy>Naveen Kumar Pabbathi</cp:lastModifiedBy>
  <cp:revision>2</cp:revision>
  <dcterms:created xsi:type="dcterms:W3CDTF">2024-04-10T07:36:31Z</dcterms:created>
  <dcterms:modified xsi:type="dcterms:W3CDTF">2024-04-22T07:08:03Z</dcterms:modified>
</cp:coreProperties>
</file>